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88" r:id="rId2"/>
    <p:sldId id="266" r:id="rId3"/>
    <p:sldId id="256" r:id="rId4"/>
    <p:sldId id="286" r:id="rId5"/>
    <p:sldId id="302" r:id="rId6"/>
    <p:sldId id="296" r:id="rId7"/>
    <p:sldId id="290" r:id="rId8"/>
    <p:sldId id="269" r:id="rId9"/>
    <p:sldId id="297" r:id="rId10"/>
    <p:sldId id="298" r:id="rId11"/>
    <p:sldId id="299" r:id="rId12"/>
    <p:sldId id="300" r:id="rId13"/>
    <p:sldId id="301" r:id="rId14"/>
    <p:sldId id="307" r:id="rId15"/>
    <p:sldId id="278" r:id="rId16"/>
    <p:sldId id="306" r:id="rId17"/>
    <p:sldId id="28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7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7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1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7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3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3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1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1704" y="5944201"/>
            <a:ext cx="7894320" cy="1965959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>
                <a:latin typeface="+mn-lt"/>
                <a:cs typeface="Times New Roman" panose="02020603050405020304" pitchFamily="18" charset="0"/>
              </a:rPr>
            </a:br>
            <a:r>
              <a:rPr lang="ru-RU" sz="4000" b="1" dirty="0">
                <a:latin typeface="+mn-lt"/>
                <a:cs typeface="Times New Roman" panose="02020603050405020304" pitchFamily="18" charset="0"/>
              </a:rPr>
              <a:t> </a:t>
            </a:r>
            <a:r>
              <a:rPr lang="ru-RU" sz="4000" dirty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>
                <a:latin typeface="+mn-lt"/>
                <a:cs typeface="Times New Roman" panose="02020603050405020304" pitchFamily="18" charset="0"/>
              </a:rPr>
            </a:br>
            <a:r>
              <a:rPr lang="ru-RU" sz="40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latin typeface="+mn-lt"/>
                <a:cs typeface="Times New Roman" panose="02020603050405020304" pitchFamily="18" charset="0"/>
              </a:rPr>
            </a:br>
            <a:r>
              <a:rPr lang="ru-RU" sz="40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latin typeface="+mn-lt"/>
                <a:cs typeface="Times New Roman" panose="02020603050405020304" pitchFamily="18" charset="0"/>
              </a:rPr>
            </a:br>
            <a:r>
              <a:rPr lang="ru-RU" sz="40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latin typeface="+mn-lt"/>
                <a:cs typeface="Times New Roman" panose="02020603050405020304" pitchFamily="18" charset="0"/>
              </a:rPr>
            </a:br>
            <a:r>
              <a:rPr lang="ru-RU" sz="4000" dirty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>
                <a:latin typeface="+mn-lt"/>
                <a:cs typeface="Times New Roman" panose="02020603050405020304" pitchFamily="18" charset="0"/>
              </a:rPr>
            </a:br>
            <a:r>
              <a:rPr lang="ru-RU" sz="40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latin typeface="+mn-lt"/>
                <a:cs typeface="Times New Roman" panose="02020603050405020304" pitchFamily="18" charset="0"/>
              </a:rPr>
            </a:br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Зуйкова Ольга Владимировна</a:t>
            </a:r>
            <a:b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д.ф.н., профессор Е.Г. Борисова                   </a:t>
            </a:r>
            <a:r>
              <a:rPr lang="ru-RU" dirty="0"/>
              <a:t/>
            </a:r>
            <a:br>
              <a:rPr lang="ru-RU" dirty="0"/>
            </a:br>
            <a:r>
              <a:rPr lang="ru-RU" sz="4000" dirty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000" dirty="0">
                <a:latin typeface="+mn-lt"/>
                <a:cs typeface="Times New Roman" panose="02020603050405020304" pitchFamily="18" charset="0"/>
              </a:rPr>
            </a:br>
            <a:endParaRPr lang="ru-RU" sz="4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65924" y="6382"/>
            <a:ext cx="8945879" cy="20828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</a:t>
            </a: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квалификационная работа</a:t>
            </a:r>
            <a:b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«Корпусный подход к изучению </a:t>
            </a:r>
            <a:r>
              <a:rPr lang="ru-RU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социолекта</a:t>
            </a:r>
            <a:r>
              <a:rPr lang="ru-RU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современных немецких студентов» </a:t>
            </a:r>
          </a:p>
        </p:txBody>
      </p:sp>
      <p:pic>
        <p:nvPicPr>
          <p:cNvPr id="1028" name="Picture 4" descr="Файл:Instagram icon.png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56" y="3262297"/>
            <a:ext cx="1449704" cy="14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2" y="3232755"/>
            <a:ext cx="1449704" cy="1449704"/>
          </a:xfrm>
          <a:prstGeom prst="rect">
            <a:avLst/>
          </a:prstGeom>
        </p:spPr>
      </p:pic>
      <p:pic>
        <p:nvPicPr>
          <p:cNvPr id="1030" name="Picture 6" descr="Мегафлаг | Флаг Германии купить в интернет магазине, флаг ФРГ, немецкий фла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68" y="3262297"/>
            <a:ext cx="2268856" cy="15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3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76" y="76369"/>
            <a:ext cx="10567737" cy="6455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Инженерный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023"/>
            <a:ext cx="5919536" cy="33688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83" y="215979"/>
            <a:ext cx="6243117" cy="40320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247992"/>
            <a:ext cx="11828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Максимальная медиана длины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слова.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Наибольшее разнообразие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эмодзи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«📖» («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open_book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«🎓» («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graduation_cap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«🔥» («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«🔸» («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small_orange_diamond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«🙌» («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raising_hands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Отдельная категория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эмодзи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перечисления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пунктов: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🔹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Hundeortungsgeräte (Bild)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🔸</a:t>
            </a:r>
            <a:r>
              <a:rPr lang="de-DE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Trackaufzeichnung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7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0232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853" y="978568"/>
            <a:ext cx="10892589" cy="5710990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Повторение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букв в словах: эмоциональных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междометиях («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Sooo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aaaha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mmmhhh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этикетные междометия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Dankeee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частицах («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zuuu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существительные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Poooost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chiiiiiillt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наречия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seeeehr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eeendlich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gaaaaaaar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прилагательные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lieeebe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meeeega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глаголы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haaasse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shoppeeen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»).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Существительные категории «еда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»: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Esseeeeeen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Salaaaaaat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üüüü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нглоязычное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обращение –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duuudde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так можно сделать акцент на человеке, к которому обращаемся. Например, в предложении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duuudde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rockin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нарушаются также пунктуационные нормы (отсутствие запятой после обращения) и временная форма («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rockin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»). </a:t>
            </a:r>
          </a:p>
        </p:txBody>
      </p:sp>
    </p:spTree>
    <p:extLst>
      <p:ext uri="{BB962C8B-B14F-4D97-AF65-F5344CB8AC3E}">
        <p14:creationId xmlns:p14="http://schemas.microsoft.com/office/powerpoint/2010/main" val="36777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726" y="124494"/>
            <a:ext cx="10515600" cy="51719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Юридический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627987"/>
              </p:ext>
            </p:extLst>
          </p:nvPr>
        </p:nvGraphicFramePr>
        <p:xfrm>
          <a:off x="276726" y="958545"/>
          <a:ext cx="7814759" cy="3983890"/>
        </p:xfrm>
        <a:graphic>
          <a:graphicData uri="http://schemas.openxmlformats.org/drawingml/2006/table">
            <a:tbl>
              <a:tblPr firstRow="1" firstCol="1" bandRow="1"/>
              <a:tblGrid>
                <a:gridCol w="1836655"/>
                <a:gridCol w="1126730"/>
                <a:gridCol w="1253528"/>
                <a:gridCol w="1090790"/>
                <a:gridCol w="1253528"/>
                <a:gridCol w="1253528"/>
              </a:tblGrid>
              <a:tr h="497986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Корпус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Прил.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Сущ.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Глаг.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Мест.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Нареч.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7986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Медицина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5B9BD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8,86%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31,6%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21,35%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2,05%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16,71%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7986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Экономика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10,08%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5B9BD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26,3%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19,58%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1,84%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5B9BD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12,31%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7986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Инженерия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9,91%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5B9BD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14,33</a:t>
                      </a: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5B9BD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1,33%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14,33%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95973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Юриспруденция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9,63%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29,02%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20,97%</a:t>
                      </a:r>
                      <a:endParaRPr lang="ru-RU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1,95%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17,23%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95973"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Медиа/искусство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10,09%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32,1%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20,14%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1,91%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15,73%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73979" y="866274"/>
            <a:ext cx="3818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корпусах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медиа и искусство и в юридическом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прилагательных, существительных, глаголов и наречий преобладает по сравнению с другими корпусами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0" y="4951093"/>
            <a:ext cx="119232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выделить сходство в юридическом корпусе и корпусе медиа и искусство –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коллокации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словом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»: «an der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arbeiten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abgabe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beiträge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guide»,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beiträge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hausarbeit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01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674" y="0"/>
            <a:ext cx="10391274" cy="54927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Медиа и искусство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674" y="831014"/>
            <a:ext cx="11935326" cy="4366627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Верхний регистр: </a:t>
            </a: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Заголовки: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MATHEVORLESUNG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«FEHLER &amp; ZIELE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еждометия: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«WOW», «HIHIHIIIIII»,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PAWpurazzi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в котором часть слова написана в верхнем регистре, а часть в нижнем. Это объясняется тем, что студент делает акцент на первой части слова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совмещая слова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и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aparazzi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так он описывает домашнее животное. Предложения среди текста также встречались в верхнем регистре: «ZIELE SETZEN UND ERREICHEN». </a:t>
            </a:r>
          </a:p>
        </p:txBody>
      </p:sp>
    </p:spTree>
    <p:extLst>
      <p:ext uri="{BB962C8B-B14F-4D97-AF65-F5344CB8AC3E}">
        <p14:creationId xmlns:p14="http://schemas.microsoft.com/office/powerpoint/2010/main" val="18421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</a:t>
            </a:r>
            <a:r>
              <a:rPr lang="ru-RU" dirty="0" smtClean="0"/>
              <a:t>лина </a:t>
            </a:r>
            <a:r>
              <a:rPr lang="ru-RU" dirty="0"/>
              <a:t>комментария и количество слов в верхнем регистре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de-DE" dirty="0"/>
              <a:t>«HAUSARBEIT? DAS IST DOCH EIN KLACKS!» </a:t>
            </a:r>
            <a:r>
              <a:rPr lang="ru-RU" dirty="0"/>
              <a:t>и</a:t>
            </a:r>
            <a:r>
              <a:rPr lang="de-DE" dirty="0"/>
              <a:t> «PRÜFEN - RUFEN - DRÜCKEN</a:t>
            </a:r>
            <a:r>
              <a:rPr lang="de-DE" dirty="0" smtClean="0"/>
              <a:t>!»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r>
              <a:rPr lang="ru-RU" dirty="0" smtClean="0"/>
              <a:t>Длина </a:t>
            </a:r>
            <a:r>
              <a:rPr lang="ru-RU" dirty="0"/>
              <a:t>комментария и </a:t>
            </a:r>
            <a:r>
              <a:rPr lang="ru-RU" dirty="0" smtClean="0"/>
              <a:t>наличие </a:t>
            </a:r>
            <a:r>
              <a:rPr lang="ru-RU" dirty="0"/>
              <a:t>символа </a:t>
            </a:r>
            <a:r>
              <a:rPr lang="ru-RU" dirty="0" err="1" smtClean="0"/>
              <a:t>эмодзи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«</a:t>
            </a:r>
            <a:r>
              <a:rPr lang="ru-RU" dirty="0" err="1"/>
              <a:t>Hahah</a:t>
            </a:r>
            <a:r>
              <a:rPr lang="ru-RU" dirty="0"/>
              <a:t> </a:t>
            </a:r>
            <a:r>
              <a:rPr lang="ru-RU" dirty="0" err="1"/>
              <a:t>Danke</a:t>
            </a:r>
            <a:r>
              <a:rPr lang="ru-RU" dirty="0"/>
              <a:t> 😚», «</a:t>
            </a:r>
            <a:r>
              <a:rPr lang="ru-RU" dirty="0" err="1"/>
              <a:t>Neuer</a:t>
            </a:r>
            <a:r>
              <a:rPr lang="ru-RU" dirty="0"/>
              <a:t> </a:t>
            </a:r>
            <a:r>
              <a:rPr lang="ru-RU" dirty="0" err="1"/>
              <a:t>Abend</a:t>
            </a:r>
            <a:r>
              <a:rPr lang="ru-RU" dirty="0"/>
              <a:t>, </a:t>
            </a:r>
            <a:r>
              <a:rPr lang="ru-RU" dirty="0" err="1"/>
              <a:t>neues</a:t>
            </a:r>
            <a:r>
              <a:rPr lang="ru-RU" dirty="0"/>
              <a:t> </a:t>
            </a:r>
            <a:r>
              <a:rPr lang="ru-RU" dirty="0" err="1"/>
              <a:t>Glück</a:t>
            </a:r>
            <a:r>
              <a:rPr lang="ru-RU" dirty="0"/>
              <a:t> 🍀», «</a:t>
            </a:r>
            <a:r>
              <a:rPr lang="ru-RU" dirty="0" err="1"/>
              <a:t>Omg</a:t>
            </a:r>
            <a:r>
              <a:rPr lang="ru-RU" dirty="0"/>
              <a:t> </a:t>
            </a:r>
            <a:r>
              <a:rPr lang="ru-RU" dirty="0" err="1"/>
              <a:t>wie</a:t>
            </a:r>
            <a:r>
              <a:rPr lang="ru-RU" dirty="0"/>
              <a:t> </a:t>
            </a:r>
            <a:r>
              <a:rPr lang="ru-RU" dirty="0" err="1"/>
              <a:t>geil</a:t>
            </a:r>
            <a:r>
              <a:rPr lang="ru-RU" dirty="0"/>
              <a:t> 😍😍😍😍», «</a:t>
            </a:r>
            <a:r>
              <a:rPr lang="ru-RU" dirty="0" err="1"/>
              <a:t>Großartig</a:t>
            </a:r>
            <a:r>
              <a:rPr lang="ru-RU" dirty="0"/>
              <a:t>!!! ❤»</a:t>
            </a:r>
          </a:p>
        </p:txBody>
      </p:sp>
    </p:spTree>
    <p:extLst>
      <p:ext uri="{BB962C8B-B14F-4D97-AF65-F5344CB8AC3E}">
        <p14:creationId xmlns:p14="http://schemas.microsoft.com/office/powerpoint/2010/main" val="25355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8091" y="-33448"/>
            <a:ext cx="10411326" cy="818147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463" y="802104"/>
            <a:ext cx="11209421" cy="6055895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выпускной квалификационной работы были изучены научные статьи из интернета, электронные учебные пособия и научные публикации по теме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социолекта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Также был получен опыт проведения интервью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немецкоговорящими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студентами: проведен анализ студенческого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социолекта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Tandem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составлены диаграммы и таблицы.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главной задачей практической части являлся автоматический анализ полученных данных по выделенным параметрам. Библиотеки и программы позволили нам изучить большие корпуса текстов и помогли детальнее описать лексический, синтаксический, морфологический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графематический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уровни. Словообразовательный и стилистический уровни были исследованы в основном только вручную. Необходимы более сложные алгоритмы для детального автоматического анализа. Программы справились с предобработкой текста и статистическим анализом на каждом языковом уровне, после чего была проведена оценка полученных результатов и их сравнение.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908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8886" y="0"/>
            <a:ext cx="10760242" cy="63575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348" y="657727"/>
            <a:ext cx="12059652" cy="620027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можно использовать для обучения немецкому языку. Лексические пучки выделены в каждом корпусе и соответствуют профессиональной тематике. Так студент любого из пяти факультетов может использовать подходящий корпус для изучения разговорного немецкого языка (предлоги, артикли, управление глаголов и т. д.). Выявленные особенности корпусов на лексическом, морфологическом, синтаксическом 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графематическом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уровнях можно применять в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таргетированной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рекламе, автоматическом составлении психологического портрета в тестах профориентации. Также корпуса возможно использовать в составлении словарей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социолекта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немецких студентов.</a:t>
            </a:r>
          </a:p>
          <a:p>
            <a:pPr algn="just"/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интернет фиксирует все языковые особенности современного разговорного немецкого языка, а также языка жанра публицистики и является «зеркалом основных тенденций их развития». Изученные лингвистические параметры показывают нам, что интернет-коммуникация очень похожа на устную форму общения, однако реализуется в письме. 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аключение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363578"/>
            <a:ext cx="10840453" cy="5494421"/>
          </a:xfrm>
        </p:spPr>
        <p:txBody>
          <a:bodyPr>
            <a:norm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данной работы б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ыло проведено опросное исследование с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немецкоговорящими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студентами на основе приложения языкового обмена -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Tandem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проведены сбор данных из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Selenium,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текста из постов и комментариев и составление корпусов по пяти направлениям в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вузах;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автоматический анализ полученных данных по выделенным параметрам;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полученных результатов были составлены диаграммы и таблицы, помогающие выделить и описать основные особенности студенческого 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социолекта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82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F0AEF87-04AB-4FA6-B9EF-E17E2EAD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59873"/>
            <a:ext cx="8845096" cy="150949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73BAF2-F58B-44E3-98B3-FF705223CBA8}"/>
              </a:ext>
            </a:extLst>
          </p:cNvPr>
          <p:cNvSpPr txBox="1"/>
          <p:nvPr/>
        </p:nvSpPr>
        <p:spPr>
          <a:xfrm>
            <a:off x="3048000" y="31098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1421201"/>
            <a:ext cx="3561630" cy="23744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43" y="1420324"/>
            <a:ext cx="4092670" cy="23752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88" y="3965389"/>
            <a:ext cx="4110085" cy="27414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11" y="1736270"/>
            <a:ext cx="3101141" cy="20593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58" y="3852086"/>
            <a:ext cx="4111164" cy="27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BD5B9B6-8C70-449B-B653-5682C85B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5" y="0"/>
            <a:ext cx="8911687" cy="67056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B3190E1-3177-400B-9753-3FE2A0C5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60400"/>
            <a:ext cx="9143999" cy="6197600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развернутое описание студенческого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социолекта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основных уровнях языка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(морфологический,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синтаксический,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лексический, 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графематический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программ и библиотек.</a:t>
            </a:r>
          </a:p>
          <a:p>
            <a:pPr algn="just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0" indent="0" algn="just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Сбор данных из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вывод в формат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Обработка текста из постов и комментариев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составление корпусов по направлениям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разных вузах.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Автоматический анализ полученных данных по выделенным параметрам.</a:t>
            </a:r>
          </a:p>
          <a:p>
            <a:pPr marL="0" indent="0" algn="just">
              <a:buNone/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полученных результатов при помощи диаграмм.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77" y="274320"/>
            <a:ext cx="1894084" cy="18940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477" y="2442724"/>
            <a:ext cx="1894084" cy="18940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477" y="4407929"/>
            <a:ext cx="2037645" cy="21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F5FCD2E6-148D-4C29-A698-6437CEF9E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81" y="215900"/>
            <a:ext cx="11907519" cy="347472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ктуальность темы </a:t>
            </a:r>
            <a:r>
              <a:rPr lang="ru-RU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 в том, что изучение студенческого социолекта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для понимания обиходной речи молодых людей, овладения важной частью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лингвострановедения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умения расшифровать подтекст. В настоящее время это особенно актуально из-за растущего спроса на получение высшего образования в Германии. </a:t>
            </a:r>
          </a:p>
          <a:p>
            <a:pPr algn="just">
              <a:lnSpc>
                <a:spcPct val="100000"/>
              </a:lnSpc>
            </a:pPr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Научная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новизна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состоит в том, что в нем представлен сопоставительный анализ языковых особенностей социолекта студентов по отдельным направлениям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(медицина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инженерия, экономика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  <a:endParaRPr lang="ru-RU" sz="28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0" y="3522979"/>
            <a:ext cx="4969170" cy="3070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3522979"/>
            <a:ext cx="460248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2480" y="-350203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общения в </a:t>
            </a:r>
            <a:r>
              <a:rPr lang="en-US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Tandem</a:t>
            </a:r>
            <a:endParaRPr lang="ru-RU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lh5.googleusercontent.com/BRkKlyq61Nj4QRhpdkh-7PF44awnYtSW66E081mI5B10hDDy5-zL2Q2ePeCrp73NNZowqucK_RH5aGhMhVUTw1Wd_Nho1iELcV9Dcb62fgdVNU1necZKKYK0MhhdHxiqxcewe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32" y="708873"/>
            <a:ext cx="3416981" cy="606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NRvUMVmDzw2pYPykjcSUwtdXz745hqqH1m692olkIvPZI5eIThdXWmTjlYh7oeCPhphM2fxAaAxO1D4JNd6qSQ4vcJX2p7Si_H1btMNs3FuJ0Xy4zGox5wlCeIccY97DrIIWHxc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63" y="714842"/>
            <a:ext cx="3410539" cy="60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4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0937" y="269869"/>
            <a:ext cx="10629181" cy="47163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Стилистика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937" y="1041707"/>
            <a:ext cx="10629181" cy="836762"/>
          </a:xfrm>
        </p:spPr>
        <p:txBody>
          <a:bodyPr/>
          <a:lstStyle/>
          <a:p>
            <a:r>
              <a:rPr lang="ru-RU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Метафоризация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ossi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 </a:t>
            </a:r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Krabappel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Fauler sack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– для обозначения бездельника («ленивый мешок»)</a:t>
            </a:r>
            <a:endParaRPr lang="ru-RU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018" y="2120009"/>
            <a:ext cx="3172852" cy="18825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2" y="1942611"/>
            <a:ext cx="2709135" cy="20541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391" y="1931258"/>
            <a:ext cx="3197455" cy="2054179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370937" y="4406118"/>
            <a:ext cx="8410754" cy="2244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Синекдоха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e-DE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«Dein Kopf kennt das Ziel»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Фразеология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den Sand setzen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–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фразеологизм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сравнивающий процесс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несдачи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экзамена и попадания в глупое неловкое положение; «</a:t>
            </a:r>
            <a:r>
              <a:rPr lang="de-D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Blau machen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– это также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прогуливать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Нецензурные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выражения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Shei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de-D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- «черт», «гадость»; «</a:t>
            </a:r>
            <a:r>
              <a:rPr lang="de-DE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Kacke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– «паршивый»</a:t>
            </a:r>
          </a:p>
          <a:p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 smtClean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267" y="2478871"/>
            <a:ext cx="2274330" cy="15233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018" y="4285154"/>
            <a:ext cx="3172852" cy="24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68680"/>
          </a:xfrm>
        </p:spPr>
        <p:txBody>
          <a:bodyPr/>
          <a:lstStyle/>
          <a:p>
            <a:r>
              <a:rPr lang="ru-RU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Словообразование</a:t>
            </a:r>
            <a:endParaRPr lang="ru-RU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784004"/>
              </p:ext>
            </p:extLst>
          </p:nvPr>
        </p:nvGraphicFramePr>
        <p:xfrm>
          <a:off x="0" y="821122"/>
          <a:ext cx="12054840" cy="5401662"/>
        </p:xfrm>
        <a:graphic>
          <a:graphicData uri="http://schemas.openxmlformats.org/drawingml/2006/table">
            <a:tbl>
              <a:tblPr firstRow="1" firstCol="1" bandRow="1"/>
              <a:tblGrid>
                <a:gridCol w="6534882"/>
                <a:gridCol w="5519958"/>
              </a:tblGrid>
              <a:tr h="169262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de-DE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Einser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de-DE" sz="24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Sch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ü</a:t>
                      </a:r>
                      <a:r>
                        <a:rPr lang="de-DE" sz="24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ler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(«отличник»,</a:t>
                      </a:r>
                      <a:r>
                        <a:rPr lang="ru-RU" sz="24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образовано от числительного «</a:t>
                      </a:r>
                      <a:r>
                        <a:rPr lang="de-DE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ein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»); «4 </a:t>
                      </a:r>
                      <a:r>
                        <a:rPr lang="de-DE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gewinnt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связано с системой оценивания в Германии</a:t>
                      </a:r>
                      <a:endParaRPr lang="ru-RU" sz="2400" kern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Образование от числительных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5447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Mathe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Gott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(подчеркиваются способности в математике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kern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Словосложение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5447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Englisch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»), 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deut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deutsch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»), 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programmieren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»), 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wirt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</a:t>
                      </a:r>
                      <a:r>
                        <a:rPr lang="ru-RU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Wirtschaft</a:t>
                      </a:r>
                      <a:r>
                        <a:rPr lang="ru-RU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»)</a:t>
                      </a:r>
                      <a:endParaRPr lang="ru-RU" sz="2400" kern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Апокопа у существительных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5447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 – keine Ahnung, 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Powi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(«Politik» und «Wirtschaft»), «</a:t>
                      </a:r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HöMa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(«Höhere Mathematik»), «</a:t>
                      </a:r>
                      <a:r>
                        <a:rPr lang="de-DE" sz="2400" kern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SysTheo</a:t>
                      </a:r>
                      <a:r>
                        <a:rPr lang="de-DE" sz="24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» («Systemtheorie»)</a:t>
                      </a:r>
                      <a:endParaRPr lang="ru-RU" sz="2400" kern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Акронимы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4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0085" y="-82693"/>
            <a:ext cx="10577423" cy="56340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использованного аккаунта </a:t>
            </a:r>
            <a:r>
              <a:rPr lang="en-US" sz="28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endParaRPr lang="ru-RU" sz="2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85" y="382252"/>
            <a:ext cx="7993644" cy="530255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8738558" y="5777308"/>
            <a:ext cx="3200400" cy="925417"/>
            <a:chOff x="3827774" y="582961"/>
            <a:chExt cx="1838134" cy="743776"/>
          </a:xfrm>
        </p:grpSpPr>
        <p:sp>
          <p:nvSpPr>
            <p:cNvPr id="8" name="Нашивка 7"/>
            <p:cNvSpPr/>
            <p:nvPr/>
          </p:nvSpPr>
          <p:spPr>
            <a:xfrm>
              <a:off x="3827774" y="582961"/>
              <a:ext cx="1838134" cy="735253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Нашивка 4"/>
            <p:cNvSpPr/>
            <p:nvPr/>
          </p:nvSpPr>
          <p:spPr>
            <a:xfrm>
              <a:off x="4080456" y="591484"/>
              <a:ext cx="1494938" cy="735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Автоматический анализ</a:t>
              </a:r>
              <a:endParaRPr lang="ru-RU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54" y="5787911"/>
            <a:ext cx="3042804" cy="9042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9" y="5777308"/>
            <a:ext cx="2848305" cy="9148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" y="5787911"/>
            <a:ext cx="2657252" cy="90420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67352" y="5866753"/>
            <a:ext cx="198407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Сбор данных (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293691" y="5883140"/>
            <a:ext cx="220644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445365" y="6022348"/>
            <a:ext cx="181940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490" y="-209334"/>
            <a:ext cx="9054711" cy="140610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корпусов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166871"/>
              </p:ext>
            </p:extLst>
          </p:nvPr>
        </p:nvGraphicFramePr>
        <p:xfrm>
          <a:off x="1024288" y="933649"/>
          <a:ext cx="10379243" cy="5760720"/>
        </p:xfrm>
        <a:graphic>
          <a:graphicData uri="http://schemas.openxmlformats.org/drawingml/2006/table">
            <a:tbl>
              <a:tblPr firstRow="1" firstCol="1" bandRow="1"/>
              <a:tblGrid>
                <a:gridCol w="4109932"/>
                <a:gridCol w="3380141"/>
                <a:gridCol w="2889170"/>
              </a:tblGrid>
              <a:tr h="119424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Направление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Объем корпуса (токены)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 символов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971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Медицина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21 471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128 081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971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Экономика, бизнес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20 652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120 390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7913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Инженерия (электроника, математика, программирование)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20 682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119 613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971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Медиа и искусство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20 669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119 621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971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Юриспруденция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20 446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111 374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4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80211"/>
            <a:ext cx="10515600" cy="930443"/>
          </a:xfrm>
        </p:spPr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Медицинский</a:t>
            </a:r>
            <a:endParaRPr lang="ru-RU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850232"/>
            <a:ext cx="10515600" cy="3240505"/>
          </a:xfrm>
        </p:spPr>
        <p:txBody>
          <a:bodyPr/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Аббревиатуры: 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акроним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«Der Medizinische Aufnahme-Test», «TMS»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инициальная аббревиатура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«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Transcranial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stimulation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«Bio»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апокопа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«Biologie», «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HamNat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акроним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«Der Hamburger Naturwissenschaftstest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Стоит отметить, что самая длинная словоформа, помимо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хэштегов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встретилась в медицинском корпусе –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Überlebenswahrscheinlichkeit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69" y="3915884"/>
            <a:ext cx="8680284" cy="29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5197</TotalTime>
  <Words>1291</Words>
  <Application>Microsoft Office PowerPoint</Application>
  <PresentationFormat>Широкоэкранный</PresentationFormat>
  <Paragraphs>129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        Зуйкова Ольга Владимировна Руководитель: д.ф.н., профессор Е.Г. Борисова                     </vt:lpstr>
      <vt:lpstr>Цели и задачи</vt:lpstr>
      <vt:lpstr>Презентация PowerPoint</vt:lpstr>
      <vt:lpstr>Пример общения в Tandem</vt:lpstr>
      <vt:lpstr>Стилистика</vt:lpstr>
      <vt:lpstr>Словообразование</vt:lpstr>
      <vt:lpstr>Пример использованного аккаунта Instagram</vt:lpstr>
      <vt:lpstr>Описание корпусов</vt:lpstr>
      <vt:lpstr>Медицинский</vt:lpstr>
      <vt:lpstr>Инженерный</vt:lpstr>
      <vt:lpstr>Экономический</vt:lpstr>
      <vt:lpstr>Юридический</vt:lpstr>
      <vt:lpstr>Медиа и искусство</vt:lpstr>
      <vt:lpstr>Корреляции</vt:lpstr>
      <vt:lpstr>Выводы</vt:lpstr>
      <vt:lpstr>Выводы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Корпусный подход к изучению социолекта современных немецких студентов</dc:title>
  <dc:creator>Ольга Зуйкова</dc:creator>
  <cp:lastModifiedBy>Helga</cp:lastModifiedBy>
  <cp:revision>278</cp:revision>
  <dcterms:created xsi:type="dcterms:W3CDTF">2020-12-22T17:45:25Z</dcterms:created>
  <dcterms:modified xsi:type="dcterms:W3CDTF">2021-06-29T11:27:33Z</dcterms:modified>
</cp:coreProperties>
</file>